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2"/>
  </p:notesMasterIdLst>
  <p:sldIdLst>
    <p:sldId id="323" r:id="rId2"/>
    <p:sldId id="329" r:id="rId3"/>
    <p:sldId id="292" r:id="rId4"/>
    <p:sldId id="379" r:id="rId5"/>
    <p:sldId id="380" r:id="rId6"/>
    <p:sldId id="294" r:id="rId7"/>
    <p:sldId id="353" r:id="rId8"/>
    <p:sldId id="354" r:id="rId9"/>
    <p:sldId id="342" r:id="rId10"/>
    <p:sldId id="335" r:id="rId11"/>
    <p:sldId id="381" r:id="rId12"/>
    <p:sldId id="382" r:id="rId13"/>
    <p:sldId id="324" r:id="rId14"/>
    <p:sldId id="343" r:id="rId15"/>
    <p:sldId id="341" r:id="rId16"/>
    <p:sldId id="295" r:id="rId17"/>
    <p:sldId id="356" r:id="rId18"/>
    <p:sldId id="355" r:id="rId19"/>
    <p:sldId id="377" r:id="rId20"/>
    <p:sldId id="357" r:id="rId21"/>
    <p:sldId id="336" r:id="rId22"/>
    <p:sldId id="383" r:id="rId23"/>
    <p:sldId id="384" r:id="rId24"/>
    <p:sldId id="325" r:id="rId25"/>
    <p:sldId id="344" r:id="rId26"/>
    <p:sldId id="349" r:id="rId27"/>
    <p:sldId id="297" r:id="rId28"/>
    <p:sldId id="358" r:id="rId29"/>
    <p:sldId id="376" r:id="rId30"/>
    <p:sldId id="373" r:id="rId31"/>
    <p:sldId id="374" r:id="rId32"/>
    <p:sldId id="375" r:id="rId33"/>
    <p:sldId id="337" r:id="rId34"/>
    <p:sldId id="371" r:id="rId35"/>
    <p:sldId id="361" r:id="rId36"/>
    <p:sldId id="362" r:id="rId37"/>
    <p:sldId id="363" r:id="rId38"/>
    <p:sldId id="364" r:id="rId39"/>
    <p:sldId id="365" r:id="rId40"/>
    <p:sldId id="366" r:id="rId41"/>
    <p:sldId id="367" r:id="rId42"/>
    <p:sldId id="368" r:id="rId43"/>
    <p:sldId id="369" r:id="rId44"/>
    <p:sldId id="370" r:id="rId45"/>
    <p:sldId id="372" r:id="rId46"/>
    <p:sldId id="392" r:id="rId47"/>
    <p:sldId id="398" r:id="rId48"/>
    <p:sldId id="393" r:id="rId49"/>
    <p:sldId id="394" r:id="rId50"/>
    <p:sldId id="395" r:id="rId51"/>
    <p:sldId id="396" r:id="rId52"/>
    <p:sldId id="397" r:id="rId53"/>
    <p:sldId id="399" r:id="rId54"/>
    <p:sldId id="378" r:id="rId55"/>
    <p:sldId id="385" r:id="rId56"/>
    <p:sldId id="386" r:id="rId57"/>
    <p:sldId id="326" r:id="rId58"/>
    <p:sldId id="345" r:id="rId59"/>
    <p:sldId id="350" r:id="rId60"/>
    <p:sldId id="298" r:id="rId61"/>
    <p:sldId id="338" r:id="rId62"/>
    <p:sldId id="387" r:id="rId63"/>
    <p:sldId id="388" r:id="rId64"/>
    <p:sldId id="327" r:id="rId65"/>
    <p:sldId id="346" r:id="rId66"/>
    <p:sldId id="351" r:id="rId67"/>
    <p:sldId id="305" r:id="rId68"/>
    <p:sldId id="339" r:id="rId69"/>
    <p:sldId id="389" r:id="rId70"/>
    <p:sldId id="390" r:id="rId71"/>
    <p:sldId id="328" r:id="rId72"/>
    <p:sldId id="347" r:id="rId73"/>
    <p:sldId id="352" r:id="rId74"/>
    <p:sldId id="306" r:id="rId75"/>
    <p:sldId id="340" r:id="rId76"/>
    <p:sldId id="391" r:id="rId77"/>
    <p:sldId id="283" r:id="rId78"/>
    <p:sldId id="290" r:id="rId79"/>
    <p:sldId id="289" r:id="rId80"/>
    <p:sldId id="257" r:id="rId81"/>
    <p:sldId id="258" r:id="rId82"/>
    <p:sldId id="261" r:id="rId83"/>
    <p:sldId id="268" r:id="rId84"/>
    <p:sldId id="269" r:id="rId85"/>
    <p:sldId id="270" r:id="rId86"/>
    <p:sldId id="279" r:id="rId87"/>
    <p:sldId id="271" r:id="rId88"/>
    <p:sldId id="272" r:id="rId89"/>
    <p:sldId id="273" r:id="rId90"/>
    <p:sldId id="274" r:id="rId91"/>
    <p:sldId id="280" r:id="rId92"/>
    <p:sldId id="275" r:id="rId93"/>
    <p:sldId id="259" r:id="rId94"/>
    <p:sldId id="276" r:id="rId95"/>
    <p:sldId id="260" r:id="rId96"/>
    <p:sldId id="277" r:id="rId97"/>
    <p:sldId id="278" r:id="rId98"/>
    <p:sldId id="264" r:id="rId99"/>
    <p:sldId id="266" r:id="rId100"/>
    <p:sldId id="265" r:id="rId101"/>
  </p:sldIdLst>
  <p:sldSz cx="12192000" cy="6858000"/>
  <p:notesSz cx="6858000" cy="9144000"/>
  <p:embeddedFontLst>
    <p:embeddedFont>
      <p:font typeface="Segoe UI Black" panose="020B0A02040204020203" pitchFamily="34" charset="0"/>
      <p:bold r:id="rId103"/>
      <p:boldItalic r:id="rId104"/>
    </p:embeddedFont>
    <p:embeddedFont>
      <p:font typeface="Calibri" panose="020F0502020204030204" pitchFamily="34" charset="0"/>
      <p:regular r:id="rId105"/>
      <p:bold r:id="rId106"/>
      <p:italic r:id="rId107"/>
      <p:boldItalic r:id="rId108"/>
    </p:embeddedFont>
    <p:embeddedFont>
      <p:font typeface="Cambria Math" panose="02040503050406030204" pitchFamily="18" charset="0"/>
      <p:regular r:id="rId109"/>
    </p:embeddedFont>
    <p:embeddedFont>
      <p:font typeface="Consolas" panose="020B0609020204030204" pitchFamily="49" charset="0"/>
      <p:regular r:id="rId110"/>
      <p:bold r:id="rId111"/>
      <p:italic r:id="rId112"/>
      <p:boldItalic r:id="rId113"/>
    </p:embeddedFont>
    <p:embeddedFont>
      <p:font typeface="Segoe UI Light" panose="020B0502040204020203" pitchFamily="34" charset="0"/>
      <p:regular r:id="rId114"/>
      <p:italic r:id="rId115"/>
    </p:embeddedFont>
    <p:embeddedFont>
      <p:font typeface="Segoe UI" panose="020B0502040204020203" pitchFamily="34" charset="0"/>
      <p:regular r:id="rId116"/>
      <p:bold r:id="rId117"/>
      <p:italic r:id="rId118"/>
      <p:boldItalic r:id="rId119"/>
    </p:embeddedFont>
    <p:embeddedFont>
      <p:font typeface="Stencil" panose="040409050D0802020404" pitchFamily="82" charset="0"/>
      <p:regular r:id="rId1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379"/>
            <p14:sldId id="380"/>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77"/>
            <p14:sldId id="357"/>
            <p14:sldId id="336"/>
            <p14:sldId id="383"/>
            <p14:sldId id="384"/>
          </p14:sldIdLst>
        </p14:section>
        <p14:section name="Part 3 - Photon Circuit &amp; Sketch" id="{02F383DF-23C3-4556-AB66-913E3A5FEF84}">
          <p14:sldIdLst>
            <p14:sldId id="325"/>
            <p14:sldId id="344"/>
            <p14:sldId id="349"/>
            <p14:sldId id="297"/>
            <p14:sldId id="358"/>
            <p14:sldId id="376"/>
            <p14:sldId id="373"/>
            <p14:sldId id="374"/>
            <p14:sldId id="375"/>
            <p14:sldId id="337"/>
            <p14:sldId id="371"/>
            <p14:sldId id="361"/>
            <p14:sldId id="362"/>
            <p14:sldId id="363"/>
            <p14:sldId id="364"/>
            <p14:sldId id="365"/>
            <p14:sldId id="366"/>
            <p14:sldId id="367"/>
            <p14:sldId id="368"/>
            <p14:sldId id="369"/>
            <p14:sldId id="370"/>
            <p14:sldId id="372"/>
            <p14:sldId id="392"/>
            <p14:sldId id="398"/>
            <p14:sldId id="393"/>
            <p14:sldId id="394"/>
            <p14:sldId id="395"/>
            <p14:sldId id="396"/>
            <p14:sldId id="397"/>
            <p14:sldId id="399"/>
            <p14:sldId id="378"/>
            <p14:sldId id="385"/>
            <p14:sldId id="386"/>
          </p14:sldIdLst>
        </p14:section>
        <p14:section name="Part 4 - Reporting with Power BI" id="{D8CB019B-7141-4597-872E-A277E6EAE318}">
          <p14:sldIdLst>
            <p14:sldId id="326"/>
            <p14:sldId id="345"/>
            <p14:sldId id="350"/>
            <p14:sldId id="298"/>
            <p14:sldId id="338"/>
            <p14:sldId id="387"/>
            <p14:sldId id="388"/>
          </p14:sldIdLst>
        </p14:section>
        <p14:section name="Part 5 - Receiving with Node.jS" id="{3EDC39C9-B9A8-4487-A859-A3EC20198C4B}">
          <p14:sldIdLst>
            <p14:sldId id="327"/>
            <p14:sldId id="346"/>
            <p14:sldId id="351"/>
            <p14:sldId id="305"/>
            <p14:sldId id="339"/>
            <p14:sldId id="389"/>
            <p14:sldId id="390"/>
          </p14:sldIdLst>
        </p14:section>
        <p14:section name="Part 6 - Receiving with C#" id="{D2AF2068-7ACC-4D2B-BD19-E257B3957CDE}">
          <p14:sldIdLst>
            <p14:sldId id="328"/>
            <p14:sldId id="347"/>
            <p14:sldId id="352"/>
            <p14:sldId id="30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8C8C"/>
    <a:srgbClr val="FFFFFF"/>
    <a:srgbClr val="B3B3B3"/>
    <a:srgbClr val="00AEEF"/>
    <a:srgbClr val="006FD4"/>
    <a:srgbClr val="333333"/>
    <a:srgbClr val="1A1A1A"/>
    <a:srgbClr val="71B1D1"/>
    <a:srgbClr val="80808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0" autoAdjust="0"/>
    <p:restoredTop sz="93939" autoAdjust="0"/>
  </p:normalViewPr>
  <p:slideViewPr>
    <p:cSldViewPr snapToGrid="0">
      <p:cViewPr>
        <p:scale>
          <a:sx n="50" d="100"/>
          <a:sy n="50" d="100"/>
        </p:scale>
        <p:origin x="744" y="7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font" Target="fonts/font14.fntdata"/><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14" Type="http://schemas.openxmlformats.org/officeDocument/2006/relationships/font" Target="fonts/font12.fntdata"/><Relationship Id="rId119"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35</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36</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37</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38</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39</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dashboard.particle.io/user/logs" TargetMode="Externa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&amp;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2530025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Understanding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"&lt;YOUR_SAS_POLICY_KEY" </a:t>
                </a: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364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134320"/>
            <a:ext cx="6441858" cy="385437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sz="2000" dirty="0" err="1">
                <a:solidFill>
                  <a:schemeClr val="tx1"/>
                </a:solidFill>
                <a:latin typeface="Consolas" panose="020B0609020204030204" pitchFamily="49" charset="0"/>
              </a:rPr>
              <a:t>Spark.publish</a:t>
            </a:r>
            <a:r>
              <a:rPr lang="en-US" sz="2000" dirty="0" smtClean="0">
                <a:solidFill>
                  <a:schemeClr val="tx1"/>
                </a:solidFill>
                <a:latin typeface="Consolas" panose="020B0609020204030204" pitchFamily="49" charset="0"/>
              </a:rPr>
              <a:t>(“</a:t>
            </a:r>
            <a:r>
              <a:rPr lang="en-US" sz="2000" dirty="0" err="1" smtClean="0">
                <a:solidFill>
                  <a:schemeClr val="tx1"/>
                </a:solidFill>
                <a:latin typeface="Consolas" panose="020B0609020204030204" pitchFamily="49" charset="0"/>
              </a:rPr>
              <a:t>PublishToEventHub</a:t>
            </a:r>
            <a:r>
              <a:rPr lang="en-US" sz="2000" dirty="0" smtClean="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payload);</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397356"/>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9908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76150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err="1">
                <a:latin typeface="Consolas" panose="020B0609020204030204" pitchFamily="49" charset="0"/>
              </a:rPr>
              <a:t>WearHacks</a:t>
            </a:r>
            <a:r>
              <a:rPr lang="en-US" dirty="0">
                <a:latin typeface="Consolas" panose="020B0609020204030204" pitchFamily="49" charset="0"/>
              </a:rPr>
              <a:t> LA”,</a:t>
            </a:r>
          </a:p>
          <a:p>
            <a:r>
              <a:rPr lang="en-US" dirty="0">
                <a:latin typeface="Consolas" panose="020B0609020204030204" pitchFamily="49" charset="0"/>
              </a:rPr>
              <a:t>  “d”: “</a:t>
            </a:r>
            <a:r>
              <a:rPr lang="en-US" dirty="0" err="1">
                <a:latin typeface="Consolas" panose="020B0609020204030204" pitchFamily="49" charset="0"/>
              </a:rPr>
              <a:t>Brets</a:t>
            </a:r>
            <a:r>
              <a:rPr lang="en-US" dirty="0">
                <a:latin typeface="Consolas" panose="020B0609020204030204" pitchFamily="49" charset="0"/>
              </a:rPr>
              <a:t> Demo Photon”</a:t>
            </a:r>
            <a:br>
              <a:rPr lang="en-US" dirty="0">
                <a:latin typeface="Consolas" panose="020B0609020204030204" pitchFamily="49" charset="0"/>
              </a:rPr>
            </a:br>
            <a:r>
              <a:rPr lang="en-US" dirty="0">
                <a:latin typeface="Consolas" panose="020B0609020204030204" pitchFamily="49" charset="0"/>
              </a:rPr>
              <a:t>  “l”: “LA”,</a:t>
            </a: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a:t>Spark.Publish</a:t>
            </a:r>
            <a:r>
              <a:rPr lang="en-US" sz="2000" b="1" dirty="0"/>
              <a:t> 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"&lt;YOUR_SAS_POLICY_KEY"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pic>
        <p:nvPicPr>
          <p:cNvPr id="1026" name="Picture 2" descr="C:\Users\iotde\AppData\Local\Temp\SNAGHTML6d1ff5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6956" y="1825625"/>
            <a:ext cx="9518087"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321808" y="2660904"/>
            <a:ext cx="2578608" cy="58521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6" name="Rectangle 5"/>
          <p:cNvSpPr/>
          <p:nvPr/>
        </p:nvSpPr>
        <p:spPr>
          <a:xfrm>
            <a:off x="838200" y="1739136"/>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smtClean="0">
              <a:solidFill>
                <a:srgbClr val="008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//...snip...</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376919"/>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9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2" name="Rectangle 1"/>
          <p:cNvSpPr/>
          <p:nvPr/>
        </p:nvSpPr>
        <p:spPr>
          <a:xfrm>
            <a:off x="822960" y="1739136"/>
            <a:ext cx="1053084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endParaRPr lang="en-US" dirty="0"/>
          </a:p>
        </p:txBody>
      </p:sp>
      <p:sp>
        <p:nvSpPr>
          <p:cNvPr id="4" name="Rounded Rectangle 3"/>
          <p:cNvSpPr/>
          <p:nvPr/>
        </p:nvSpPr>
        <p:spPr>
          <a:xfrm>
            <a:off x="731520" y="1675448"/>
            <a:ext cx="9779462" cy="107698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770302"/>
            <a:ext cx="9779462" cy="2263516"/>
          </a:xfrm>
          <a:prstGeom prst="roundRect">
            <a:avLst>
              <a:gd name="adj" fmla="val 105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5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ectangle 3"/>
          <p:cNvSpPr/>
          <p:nvPr/>
        </p:nvSpPr>
        <p:spPr>
          <a:xfrm>
            <a:off x="822960" y="1739136"/>
            <a:ext cx="10530840" cy="147732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delay(10000);</a:t>
            </a:r>
          </a:p>
          <a:p>
            <a:r>
              <a:rPr lang="en-US" dirty="0">
                <a:solidFill>
                  <a:srgbClr val="000000"/>
                </a:solidFill>
                <a:highlight>
                  <a:srgbClr val="FFFFFF"/>
                </a:highlight>
                <a:latin typeface="Consolas" panose="020B0609020204030204" pitchFamily="49" charset="0"/>
              </a:rPr>
              <a:t>}</a:t>
            </a:r>
            <a:endParaRPr lang="en-US" dirty="0"/>
          </a:p>
        </p:txBody>
      </p:sp>
      <p:sp>
        <p:nvSpPr>
          <p:cNvPr id="5" name="Rounded Rectangle 4"/>
          <p:cNvSpPr/>
          <p:nvPr/>
        </p:nvSpPr>
        <p:spPr>
          <a:xfrm>
            <a:off x="731520" y="1675447"/>
            <a:ext cx="8897112" cy="164964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3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hub</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err="1" smtClean="0">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data</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306728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60" y="1739136"/>
            <a:ext cx="1051560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a:solidFill>
                  <a:srgbClr val="000000"/>
                </a:solidFill>
                <a:highlight>
                  <a:srgbClr val="FFFFFF"/>
                </a:highlight>
                <a:latin typeface="Consolas" panose="020B0609020204030204" pitchFamily="49" charset="0"/>
              </a:rPr>
              <a:t>();</a:t>
            </a:r>
            <a:endParaRPr lang="en-US" dirty="0"/>
          </a:p>
        </p:txBody>
      </p:sp>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ounded Rectangle 3"/>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50591"/>
            <a:ext cx="8897112" cy="261093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1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ectangle 3"/>
          <p:cNvSpPr/>
          <p:nvPr/>
        </p:nvSpPr>
        <p:spPr>
          <a:xfrm>
            <a:off x="822960" y="1739136"/>
            <a:ext cx="11036808" cy="4801314"/>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temperature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payload[255];</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snprintf</a:t>
            </a:r>
            <a:r>
              <a:rPr lang="en-US" dirty="0">
                <a:solidFill>
                  <a:srgbClr val="000000"/>
                </a:solidFill>
                <a:highlight>
                  <a:srgbClr val="FFFFFF"/>
                </a:highlight>
                <a:latin typeface="Consolas" panose="020B0609020204030204" pitchFamily="49" charset="0"/>
              </a:rPr>
              <a:t>(payload,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\"s\":\"</a:t>
            </a:r>
            <a:r>
              <a:rPr lang="en-US" dirty="0" err="1">
                <a:solidFill>
                  <a:srgbClr val="A31515"/>
                </a:solidFill>
                <a:highlight>
                  <a:srgbClr val="FFFFFF"/>
                </a:highlight>
                <a:latin typeface="Consolas" panose="020B0609020204030204" pitchFamily="49" charset="0"/>
              </a:rPr>
              <a:t>wthr</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a:t>
            </a:r>
            <a:r>
              <a:rPr lang="en-US" b="1" dirty="0">
                <a:solidFill>
                  <a:srgbClr val="A31515"/>
                </a:solidFill>
                <a:highlight>
                  <a:srgbClr val="FFFFFF"/>
                </a:highlight>
                <a:latin typeface="Consolas" panose="020B0609020204030204" pitchFamily="49" charset="0"/>
              </a:rPr>
              <a:t>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 </a:t>
            </a:r>
          </a:p>
          <a:p>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 </a:t>
            </a:r>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b="1" dirty="0">
                <a:solidFill>
                  <a:srgbClr val="000000"/>
                </a:solidFill>
                <a:highlight>
                  <a:srgbClr val="FFFFFF"/>
                </a:highlight>
                <a:latin typeface="Consolas" panose="020B0609020204030204" pitchFamily="49" charset="0"/>
              </a:rPr>
              <a:t>f</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Org</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Locn</a:t>
            </a:r>
            <a:r>
              <a:rPr lang="en-US" dirty="0" smtClean="0">
                <a:solidFill>
                  <a:srgbClr val="000000"/>
                </a:solidFill>
                <a:highlight>
                  <a:srgbClr val="FFFFFF"/>
                </a:highlight>
                <a:latin typeface="Consolas" panose="020B0609020204030204" pitchFamily="49" charset="0"/>
              </a:rPr>
              <a:t>);</a:t>
            </a:r>
            <a:endParaRPr lang="en-US" dirty="0" smtClean="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a:t>
            </a:r>
            <a:r>
              <a:rPr lang="en-US" dirty="0" smtClean="0">
                <a:solidFill>
                  <a:srgbClr val="008000"/>
                </a:solidFill>
                <a:highlight>
                  <a:srgbClr val="FFFFFF"/>
                </a:highlight>
                <a:latin typeface="Consolas" panose="020B0609020204030204" pitchFamily="49" charset="0"/>
              </a:rPr>
              <a:t>temperature </a:t>
            </a:r>
            <a:r>
              <a:rPr lang="en-US" dirty="0">
                <a:solidFill>
                  <a:srgbClr val="008000"/>
                </a:solidFill>
                <a:highlight>
                  <a:srgbClr val="FFFFFF"/>
                </a:highlight>
                <a:latin typeface="Consolas" panose="020B0609020204030204" pitchFamily="49" charset="0"/>
              </a:rPr>
              <a:t>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Spark.publish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sending the humidity data...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endParaRPr lang="en-US" dirty="0"/>
          </a:p>
        </p:txBody>
      </p:sp>
      <p:grpSp>
        <p:nvGrpSpPr>
          <p:cNvPr id="2" name="JSON Payload Map"/>
          <p:cNvGrpSpPr/>
          <p:nvPr/>
        </p:nvGrpSpPr>
        <p:grpSpPr>
          <a:xfrm>
            <a:off x="4765964" y="2253905"/>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32660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PlaceHolderArrow"/>
          <p:cNvSpPr/>
          <p:nvPr/>
        </p:nvSpPr>
        <p:spPr>
          <a:xfrm>
            <a:off x="1697625" y="3565140"/>
            <a:ext cx="932685"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rgPlaceHolderArrow"/>
          <p:cNvSpPr/>
          <p:nvPr/>
        </p:nvSpPr>
        <p:spPr>
          <a:xfrm>
            <a:off x="2300803" y="3829476"/>
            <a:ext cx="475593" cy="635563"/>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spPlaceHolderArrow"/>
          <p:cNvSpPr/>
          <p:nvPr/>
        </p:nvSpPr>
        <p:spPr>
          <a:xfrm>
            <a:off x="3013362" y="4011389"/>
            <a:ext cx="390458" cy="46804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Lst>
            <a:ahLst/>
            <a:cxnLst>
              <a:cxn ang="0">
                <a:pos x="connsiteX0" y="connsiteY0"/>
              </a:cxn>
              <a:cxn ang="0">
                <a:pos x="connsiteX1" y="connsiteY1"/>
              </a:cxn>
            </a:cxnLst>
            <a:rect l="l" t="t" r="r" b="b"/>
            <a:pathLst>
              <a:path w="390458" h="468044">
                <a:moveTo>
                  <a:pt x="59267" y="468044"/>
                </a:moveTo>
                <a:cubicBezTo>
                  <a:pt x="599158" y="218277"/>
                  <a:pt x="405835" y="-133653"/>
                  <a:pt x="0" y="5204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ocnPlaceHolderArrow"/>
          <p:cNvSpPr/>
          <p:nvPr/>
        </p:nvSpPr>
        <p:spPr>
          <a:xfrm>
            <a:off x="2958029" y="4129095"/>
            <a:ext cx="876723" cy="36896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731520" y="4941454"/>
            <a:ext cx="9586524" cy="1412713"/>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yloadArrow"/>
          <p:cNvSpPr/>
          <p:nvPr/>
        </p:nvSpPr>
        <p:spPr>
          <a:xfrm>
            <a:off x="6155131" y="4593807"/>
            <a:ext cx="1017150" cy="79692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1" animBg="1"/>
      <p:bldP spid="20" grpId="0" animBg="1"/>
      <p:bldP spid="2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2" name="Rectangle 1"/>
          <p:cNvSpPr/>
          <p:nvPr/>
        </p:nvSpPr>
        <p:spPr>
          <a:xfrm>
            <a:off x="822960" y="1739136"/>
            <a:ext cx="10515600" cy="4247317"/>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humidity data payload</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snprintf</a:t>
            </a:r>
            <a:r>
              <a:rPr lang="en-US" dirty="0" smtClean="0">
                <a:solidFill>
                  <a:srgbClr val="000000"/>
                </a:solidFill>
                <a:highlight>
                  <a:srgbClr val="FFFFFF"/>
                </a:highlight>
                <a:latin typeface="Consolas" panose="020B0609020204030204" pitchFamily="49" charset="0"/>
              </a:rPr>
              <a:t>(payload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\"s\":\"</a:t>
            </a:r>
            <a:r>
              <a:rPr lang="en-US" dirty="0" err="1">
                <a:solidFill>
                  <a:srgbClr val="A31515"/>
                </a:solidFill>
                <a:highlight>
                  <a:srgbClr val="FFFFFF"/>
                </a:highlight>
                <a:latin typeface="Consolas" panose="020B0609020204030204" pitchFamily="49" charset="0"/>
              </a:rPr>
              <a:t>wthr</a:t>
            </a:r>
            <a:r>
              <a:rPr lang="en-US" dirty="0">
                <a:solidFill>
                  <a:srgbClr val="A31515"/>
                </a:solidFill>
                <a:highlight>
                  <a:srgbClr val="FFFFFF"/>
                </a:highlight>
                <a:latin typeface="Consolas" panose="020B0609020204030204" pitchFamily="49" charset="0"/>
              </a:rPr>
              <a:t>\",</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\"m</a:t>
            </a:r>
            <a:r>
              <a:rPr lang="en-US" dirty="0" smtClean="0">
                <a:solidFill>
                  <a:srgbClr val="A31515"/>
                </a:solidFill>
                <a:highlight>
                  <a:srgbClr val="FFFFFF"/>
                </a:highlight>
                <a:latin typeface="Consolas" panose="020B0609020204030204" pitchFamily="49" charset="0"/>
              </a:rPr>
              <a:t>\":\"</a:t>
            </a:r>
            <a:r>
              <a:rPr lang="en-US" b="1" dirty="0">
                <a:solidFill>
                  <a:srgbClr val="A31515"/>
                </a:solidFill>
                <a:highlight>
                  <a:srgbClr val="FFFFFF"/>
                </a:highlight>
                <a:latin typeface="Consolas" panose="020B0609020204030204" pitchFamily="49" charset="0"/>
              </a:rPr>
              <a:t> Humidity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\"o\":\"%s\",</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\"d\":\"%s\“, </a:t>
            </a:r>
          </a:p>
          <a:p>
            <a:r>
              <a:rPr lang="en-US" dirty="0">
                <a:solidFill>
                  <a:srgbClr val="A31515"/>
                </a:solidFill>
                <a:highlight>
                  <a:srgbClr val="FFFFFF"/>
                </a:highlight>
                <a:latin typeface="Consolas" panose="020B0609020204030204" pitchFamily="49" charset="0"/>
              </a:rPr>
              <a:t>       \"l\":\"%s\"}"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b="1" dirty="0" smtClean="0">
                <a:solidFill>
                  <a:srgbClr val="000000"/>
                </a:solidFill>
                <a:highlight>
                  <a:srgbClr val="FFFFFF"/>
                </a:highlight>
                <a:latin typeface="Consolas" panose="020B0609020204030204" pitchFamily="49" charset="0"/>
              </a:rPr>
              <a:t>h</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humidity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Spark.publish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looping...</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endParaRPr lang="en-US" dirty="0"/>
          </a:p>
        </p:txBody>
      </p:sp>
      <p:grpSp>
        <p:nvGrpSpPr>
          <p:cNvPr id="4" name="JSON Payload Map"/>
          <p:cNvGrpSpPr/>
          <p:nvPr/>
        </p:nvGrpSpPr>
        <p:grpSpPr>
          <a:xfrm>
            <a:off x="4765964" y="1960391"/>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  </a:t>
              </a:r>
              <a:r>
                <a:rPr lang="en-US" dirty="0" smtClean="0">
                  <a:latin typeface="Consolas" panose="020B0609020204030204" pitchFamily="49" charset="0"/>
                </a:rPr>
                <a:t>60,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2898291"/>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31520" y="4573740"/>
            <a:ext cx="9586524" cy="1161017"/>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1520" y="5604782"/>
            <a:ext cx="9586524" cy="403657"/>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yloadArrow"/>
          <p:cNvSpPr/>
          <p:nvPr/>
        </p:nvSpPr>
        <p:spPr>
          <a:xfrm>
            <a:off x="6155906" y="4298900"/>
            <a:ext cx="1016000" cy="615182"/>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 name="connsiteX0" fmla="*/ 1017349 w 1017349"/>
              <a:gd name="connsiteY0" fmla="*/ 50335 h 772824"/>
              <a:gd name="connsiteX1" fmla="*/ 1349 w 1017349"/>
              <a:gd name="connsiteY1" fmla="*/ 772824 h 772824"/>
              <a:gd name="connsiteX0" fmla="*/ 1016000 w 1016000"/>
              <a:gd name="connsiteY0" fmla="*/ 52432 h 774921"/>
              <a:gd name="connsiteX1" fmla="*/ 0 w 1016000"/>
              <a:gd name="connsiteY1" fmla="*/ 774921 h 774921"/>
            </a:gdLst>
            <a:ahLst/>
            <a:cxnLst>
              <a:cxn ang="0">
                <a:pos x="connsiteX0" y="connsiteY0"/>
              </a:cxn>
              <a:cxn ang="0">
                <a:pos x="connsiteX1" y="connsiteY1"/>
              </a:cxn>
            </a:cxnLst>
            <a:rect l="l" t="t" r="r" b="b"/>
            <a:pathLst>
              <a:path w="1016000" h="774921">
                <a:moveTo>
                  <a:pt x="1016000" y="52432"/>
                </a:moveTo>
                <a:cubicBezTo>
                  <a:pt x="576862" y="-81887"/>
                  <a:pt x="143933" y="2567"/>
                  <a:pt x="0" y="77492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1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your photon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2"/>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3"/>
              </a:rPr>
              <a:t>https://manage.windowsazure.com</a:t>
            </a:r>
            <a:r>
              <a:rPr lang="en-US" dirty="0" smtClean="0"/>
              <a:t> </a:t>
            </a:r>
            <a:endParaRPr lang="en-US" dirty="0"/>
          </a:p>
        </p:txBody>
      </p:sp>
      <p:pic>
        <p:nvPicPr>
          <p:cNvPr id="1026" name="Picture 2" descr="C:\Users\iotde\AppData\Local\Temp\SNAGHTMLa692d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21" y="1203008"/>
            <a:ext cx="4815840" cy="1605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Original with Placeholders"/>
          <p:cNvPicPr>
            <a:picLocks noChangeAspect="1"/>
          </p:cNvPicPr>
          <p:nvPr/>
        </p:nvPicPr>
        <p:blipFill>
          <a:blip r:embed="rId2"/>
          <a:stretch>
            <a:fillRect/>
          </a:stretch>
        </p:blipFill>
        <p:spPr>
          <a:xfrm>
            <a:off x="5165552" y="2044208"/>
            <a:ext cx="6529233" cy="3454870"/>
          </a:xfrm>
          <a:prstGeom prst="rect">
            <a:avLst/>
          </a:prstGeom>
        </p:spPr>
      </p:pic>
      <p:pic>
        <p:nvPicPr>
          <p:cNvPr id="37" name="Renamed Placeholders"/>
          <p:cNvPicPr>
            <a:picLocks noChangeAspect="1"/>
          </p:cNvPicPr>
          <p:nvPr/>
        </p:nvPicPr>
        <p:blipFill>
          <a:blip r:embed="rId3"/>
          <a:stretch>
            <a:fillRect/>
          </a:stretch>
        </p:blipFill>
        <p:spPr>
          <a:xfrm>
            <a:off x="5165552" y="2044208"/>
            <a:ext cx="6528816" cy="3454649"/>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4608</TotalTime>
  <Words>3483</Words>
  <Application>Microsoft Office PowerPoint</Application>
  <PresentationFormat>Widescreen</PresentationFormat>
  <Paragraphs>1000</Paragraphs>
  <Slides>100</Slides>
  <Notes>5</Notes>
  <HiddenSlides>26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Segoe UI Black</vt:lpstr>
      <vt:lpstr>Calibri</vt:lpstr>
      <vt:lpstr>Cambria Math</vt:lpstr>
      <vt:lpstr>Consolas</vt:lpstr>
      <vt:lpstr>Segoe UI Light</vt:lpstr>
      <vt:lpstr>Segoe UI</vt:lpstr>
      <vt:lpstr>Arial</vt:lpstr>
      <vt:lpstr>Stencil</vt:lpstr>
      <vt:lpstr>Azure DevOps Theme</vt:lpstr>
      <vt:lpstr>Particle photon weather station  Part 1 of 6: Overview &amp;  Event Hub Setup</vt:lpstr>
      <vt:lpstr>Grab the slides &amp; code:</vt:lpstr>
      <vt:lpstr>Solution ARCHITECTURE</vt:lpstr>
      <vt:lpstr>PowerPoint Presentation</vt:lpstr>
      <vt:lpstr>PowerPoint Presentation</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The particle-CLI</vt:lpstr>
      <vt:lpstr>Claiming your Photon</vt:lpstr>
      <vt:lpstr>Configure the Particle Cloud and Photon</vt:lpstr>
      <vt:lpstr>Solution ARCHITECTURE</vt:lpstr>
      <vt:lpstr>Solution ARCHITECTURE</vt:lpstr>
      <vt:lpstr>Particle photon weather station  Part 3 of 6: Photon DHT11 Circuit &amp;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Understanding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code</vt:lpstr>
      <vt:lpstr>Groking the code</vt:lpstr>
      <vt:lpstr>Groking the code</vt:lpstr>
      <vt:lpstr>Groking the code</vt:lpstr>
      <vt:lpstr>Groking the code</vt:lpstr>
      <vt:lpstr>Groking the code</vt:lpstr>
      <vt:lpstr>Monitoring your photon</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163</cp:revision>
  <dcterms:created xsi:type="dcterms:W3CDTF">2014-08-25T15:37:49Z</dcterms:created>
  <dcterms:modified xsi:type="dcterms:W3CDTF">2016-03-05T19:30:15Z</dcterms:modified>
</cp:coreProperties>
</file>